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7" r:id="rId2"/>
    <p:sldId id="258" r:id="rId3"/>
    <p:sldId id="259" r:id="rId4"/>
    <p:sldId id="362" r:id="rId5"/>
    <p:sldId id="379" r:id="rId6"/>
    <p:sldId id="265" r:id="rId7"/>
    <p:sldId id="363" r:id="rId8"/>
    <p:sldId id="364" r:id="rId9"/>
    <p:sldId id="365" r:id="rId10"/>
    <p:sldId id="366" r:id="rId11"/>
    <p:sldId id="367" r:id="rId12"/>
    <p:sldId id="368" r:id="rId13"/>
    <p:sldId id="369" r:id="rId14"/>
    <p:sldId id="380" r:id="rId15"/>
    <p:sldId id="381" r:id="rId16"/>
    <p:sldId id="274" r:id="rId17"/>
    <p:sldId id="370" r:id="rId18"/>
    <p:sldId id="372" r:id="rId19"/>
    <p:sldId id="373" r:id="rId20"/>
    <p:sldId id="374" r:id="rId21"/>
    <p:sldId id="375" r:id="rId22"/>
    <p:sldId id="376" r:id="rId23"/>
    <p:sldId id="377" r:id="rId24"/>
    <p:sldId id="378" r:id="rId25"/>
    <p:sldId id="27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66FF"/>
    <a:srgbClr val="0B8B11"/>
    <a:srgbClr val="00FF00"/>
    <a:srgbClr val="67E1E7"/>
    <a:srgbClr val="66FF33"/>
    <a:srgbClr val="800000"/>
    <a:srgbClr val="FF9900"/>
    <a:srgbClr val="FF0066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571" autoAdjust="0"/>
  </p:normalViewPr>
  <p:slideViewPr>
    <p:cSldViewPr>
      <p:cViewPr varScale="1">
        <p:scale>
          <a:sx n="92" d="100"/>
          <a:sy n="92" d="100"/>
        </p:scale>
        <p:origin x="784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B4B12-A398-4E1B-BC4A-4137609C618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3DAA0-0AD2-48D2-9C79-908BE0565F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10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342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59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60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38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86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43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5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813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767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017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55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63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33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247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915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15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08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36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06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90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69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5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71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58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58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23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81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38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75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425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31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22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08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82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48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8.wav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6.wav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35.png"/><Relationship Id="rId9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6.wav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7.png"/><Relationship Id="rId5" Type="http://schemas.openxmlformats.org/officeDocument/2006/relationships/image" Target="../media/image8.png"/><Relationship Id="rId10" Type="http://schemas.openxmlformats.org/officeDocument/2006/relationships/image" Target="../media/image46.jpeg"/><Relationship Id="rId4" Type="http://schemas.openxmlformats.org/officeDocument/2006/relationships/image" Target="../media/image42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audio" Target="../media/audio6.wav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27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5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6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gif"/><Relationship Id="rId4" Type="http://schemas.openxmlformats.org/officeDocument/2006/relationships/image" Target="../media/image9.pn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584"/>
            <a:ext cx="8991600" cy="1828800"/>
          </a:xfrm>
        </p:spPr>
        <p:txBody>
          <a:bodyPr>
            <a:normAutofit/>
          </a:bodyPr>
          <a:lstStyle/>
          <a:p>
            <a:r>
              <a:rPr lang="zh-TW" altLang="en-US"/>
              <a:t>美洲華語第一冊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840224"/>
            <a:ext cx="6801612" cy="123989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第十六課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繁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ropbox\meizhouhuayu\pics\16.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4149344"/>
            <a:ext cx="3276600" cy="2708656"/>
          </a:xfrm>
          <a:prstGeom prst="rect">
            <a:avLst/>
          </a:prstGeom>
          <a:noFill/>
        </p:spPr>
      </p:pic>
      <p:sp>
        <p:nvSpPr>
          <p:cNvPr id="7" name="Rectangular Callout 6"/>
          <p:cNvSpPr/>
          <p:nvPr/>
        </p:nvSpPr>
        <p:spPr>
          <a:xfrm>
            <a:off x="5562600" y="4114800"/>
            <a:ext cx="3048000" cy="2438400"/>
          </a:xfrm>
          <a:prstGeom prst="wedgeRectCallout">
            <a:avLst>
              <a:gd name="adj1" fmla="val -88575"/>
              <a:gd name="adj2" fmla="val 24424"/>
            </a:avLst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Meishing\Dropbox\meizhouhuayu\pics\16.1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45520" r="35417" b="47598"/>
          <a:stretch>
            <a:fillRect/>
          </a:stretch>
        </p:blipFill>
        <p:spPr bwMode="auto">
          <a:xfrm>
            <a:off x="1524000" y="2667000"/>
            <a:ext cx="5905500" cy="762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9144000" y="4343400"/>
            <a:ext cx="10668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長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江</a:t>
            </a:r>
            <a:endParaRPr lang="en-US" altLang="zh-TW" sz="6000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48" name="Picture 4" descr="http://upload.wikimedia.org/wikipedia/commons/3/3b/Loreley_von_Spitznack.jpg"/>
          <p:cNvPicPr>
            <a:picLocks noChangeAspect="1" noChangeArrowheads="1"/>
          </p:cNvPicPr>
          <p:nvPr/>
        </p:nvPicPr>
        <p:blipFill>
          <a:blip r:embed="rId6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5791201" y="4343400"/>
            <a:ext cx="2638425" cy="198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191000" y="533401"/>
            <a:ext cx="2895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solidFill>
                  <a:srgbClr val="0B8B11"/>
                </a:solidFill>
                <a:latin typeface="Adobe Kaiti Std R" pitchFamily="18" charset="-128"/>
                <a:ea typeface="Adobe Kaiti Std R" pitchFamily="18" charset="-128"/>
              </a:rPr>
              <a:t>江</a:t>
            </a:r>
            <a:endParaRPr lang="en-US" sz="15000" dirty="0">
              <a:solidFill>
                <a:srgbClr val="0B8B1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762000"/>
            <a:ext cx="289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工</a:t>
            </a:r>
            <a:endParaRPr lang="en-US" sz="12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8849E19-7E28-2E43-A2DD-A1164C6EF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ropbox\meizhouhuayu\pics\16.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60323" r="43316" b="31075"/>
          <a:stretch>
            <a:fillRect/>
          </a:stretch>
        </p:blipFill>
        <p:spPr bwMode="auto">
          <a:xfrm>
            <a:off x="1524000" y="2590800"/>
            <a:ext cx="4975860" cy="914400"/>
          </a:xfrm>
          <a:prstGeom prst="rect">
            <a:avLst/>
          </a:prstGeom>
          <a:noFill/>
        </p:spPr>
      </p:pic>
      <p:pic>
        <p:nvPicPr>
          <p:cNvPr id="7170" name="Picture 2" descr="C:\Users\Meishing\Dropbox\meizhouhuayu\pics\16.11.png"/>
          <p:cNvPicPr>
            <a:picLocks noChangeAspect="1" noChangeArrowheads="1"/>
          </p:cNvPicPr>
          <p:nvPr/>
        </p:nvPicPr>
        <p:blipFill>
          <a:blip r:embed="rId5" cstate="print"/>
          <a:srcRect r="68212"/>
          <a:stretch>
            <a:fillRect/>
          </a:stretch>
        </p:blipFill>
        <p:spPr bwMode="auto">
          <a:xfrm>
            <a:off x="1524000" y="3505201"/>
            <a:ext cx="2028585" cy="3352800"/>
          </a:xfrm>
          <a:prstGeom prst="rect">
            <a:avLst/>
          </a:prstGeom>
          <a:noFill/>
        </p:spPr>
      </p:pic>
      <p:pic>
        <p:nvPicPr>
          <p:cNvPr id="5" name="Picture 2" descr="C:\Users\Meishing\Dropbox\meizhouhuayu\pics\16.11.png"/>
          <p:cNvPicPr>
            <a:picLocks noChangeAspect="1" noChangeArrowheads="1"/>
          </p:cNvPicPr>
          <p:nvPr/>
        </p:nvPicPr>
        <p:blipFill>
          <a:blip r:embed="rId5" cstate="print"/>
          <a:srcRect r="68212" b="31818"/>
          <a:stretch>
            <a:fillRect/>
          </a:stretch>
        </p:blipFill>
        <p:spPr bwMode="auto">
          <a:xfrm>
            <a:off x="4267200" y="685800"/>
            <a:ext cx="1690488" cy="1905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038600" y="533401"/>
            <a:ext cx="2209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禾</a:t>
            </a:r>
            <a:endParaRPr lang="en-US" altLang="zh-TW" sz="15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172" name="Picture 4" descr="http://1.share.photo.xuite.net/m49.k5083/11553f6/14283502/752977928_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1" y="4572001"/>
            <a:ext cx="2644319" cy="2076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343400" y="34290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禾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苗</a:t>
            </a:r>
            <a:endParaRPr lang="en-US" altLang="zh-TW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174" name="Picture 6" descr="bowl of rice by johnny_automatic - source:&#10;&#10;A California Alphabet &amp; coloring book&#10;&#10;USDA Farm Service Agency&#10;www.fsa.usda.gov/ca/agforkids.htm&#10;&#10;cleaned up and colored by m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29601" y="4800600"/>
            <a:ext cx="2072829" cy="1676400"/>
          </a:xfrm>
          <a:prstGeom prst="rect">
            <a:avLst/>
          </a:prstGeom>
          <a:noFill/>
        </p:spPr>
      </p:pic>
      <p:sp>
        <p:nvSpPr>
          <p:cNvPr id="10" name="Right Arrow 9"/>
          <p:cNvSpPr/>
          <p:nvPr/>
        </p:nvSpPr>
        <p:spPr>
          <a:xfrm>
            <a:off x="7010400" y="5486400"/>
            <a:ext cx="9144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5213291-F761-964A-ADCF-71B6F0D0D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91" y="304799"/>
            <a:ext cx="2133601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ishing\Dropbox\meizhouhuayu\pics\16.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76487" r="434" b="16631"/>
          <a:stretch>
            <a:fillRect/>
          </a:stretch>
        </p:blipFill>
        <p:spPr bwMode="auto">
          <a:xfrm>
            <a:off x="1524001" y="2590800"/>
            <a:ext cx="9104313" cy="762000"/>
          </a:xfrm>
          <a:prstGeom prst="rect">
            <a:avLst/>
          </a:prstGeom>
          <a:noFill/>
        </p:spPr>
      </p:pic>
      <p:pic>
        <p:nvPicPr>
          <p:cNvPr id="2050" name="Picture 2" descr="C:\Users\Meishing\Dropbox\meizhouhuayu\pics\16.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010400" y="4572001"/>
            <a:ext cx="2952750" cy="204021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800600" y="41148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這</a:t>
            </a:r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個</a:t>
            </a:r>
            <a:endParaRPr lang="en-US" altLang="zh-TW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9000" y="3352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這是</a:t>
            </a:r>
            <a:endParaRPr lang="en-US" altLang="zh-TW" sz="6000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828800" y="3733800"/>
            <a:ext cx="1219200" cy="274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33600" y="3581400"/>
            <a:ext cx="1905000" cy="2362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810000" y="4800600"/>
            <a:ext cx="457200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Red apple by nicubunu - Photorealistic red apple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5181600"/>
            <a:ext cx="1371600" cy="1371600"/>
          </a:xfrm>
          <a:prstGeom prst="rect">
            <a:avLst/>
          </a:prstGeom>
          <a:noFill/>
        </p:spPr>
      </p:pic>
      <p:pic>
        <p:nvPicPr>
          <p:cNvPr id="6" name="Picture 4" descr="Red apple by nicubunu - Photorealistic red apple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3733800"/>
            <a:ext cx="685800" cy="685800"/>
          </a:xfrm>
          <a:prstGeom prst="rect">
            <a:avLst/>
          </a:prstGeom>
          <a:noFill/>
        </p:spPr>
      </p:pic>
      <p:cxnSp>
        <p:nvCxnSpPr>
          <p:cNvPr id="22" name="Straight Arrow Connector 21"/>
          <p:cNvCxnSpPr/>
          <p:nvPr/>
        </p:nvCxnSpPr>
        <p:spPr>
          <a:xfrm>
            <a:off x="8305800" y="4724400"/>
            <a:ext cx="6096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906000" y="5029201"/>
            <a:ext cx="45720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林友友</a:t>
            </a:r>
            <a:endParaRPr lang="en-US" sz="28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048013B-C4F5-A046-8027-636F7924A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4CAF88CA-D279-5D42-8EE7-C1697C775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367145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ropbox\meizhouhuayu\pics\16.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91183" r="29167"/>
          <a:stretch>
            <a:fillRect/>
          </a:stretch>
        </p:blipFill>
        <p:spPr bwMode="auto">
          <a:xfrm>
            <a:off x="1524000" y="2590801"/>
            <a:ext cx="6477001" cy="976315"/>
          </a:xfrm>
          <a:prstGeom prst="rect">
            <a:avLst/>
          </a:prstGeom>
          <a:noFill/>
        </p:spPr>
      </p:pic>
      <p:pic>
        <p:nvPicPr>
          <p:cNvPr id="1026" name="Picture 2" descr="C:\Users\Meishing\Dropbox\meizhouhuayu\pics\16.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477001" y="4343400"/>
            <a:ext cx="3667125" cy="2243418"/>
          </a:xfrm>
          <a:prstGeom prst="rect">
            <a:avLst/>
          </a:prstGeom>
          <a:noFill/>
        </p:spPr>
      </p:pic>
      <p:pic>
        <p:nvPicPr>
          <p:cNvPr id="9" name="Picture 4" descr="Red apple by nicubunu - Photorealistic red apple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3733800"/>
            <a:ext cx="685800" cy="685800"/>
          </a:xfrm>
          <a:prstGeom prst="rect">
            <a:avLst/>
          </a:prstGeom>
          <a:noFill/>
        </p:spPr>
      </p:pic>
      <p:pic>
        <p:nvPicPr>
          <p:cNvPr id="10" name="Picture 4" descr="Red apple by nicubunu - Photorealistic red apple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5181600"/>
            <a:ext cx="1371600" cy="13716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1828800" y="3733800"/>
            <a:ext cx="1219200" cy="274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133600" y="3581400"/>
            <a:ext cx="1905000" cy="2362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800600" y="41148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那</a:t>
            </a:r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個</a:t>
            </a:r>
            <a:endParaRPr lang="en-US" altLang="zh-TW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590800" y="4038600"/>
            <a:ext cx="20574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239000" y="3352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那是</a:t>
            </a:r>
            <a:endParaRPr lang="en-US" altLang="zh-TW" sz="6000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7696200" y="5257800"/>
            <a:ext cx="9906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400800" y="4495801"/>
            <a:ext cx="45720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江禾中</a:t>
            </a:r>
            <a:endParaRPr lang="en-US" sz="28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58A9162-5E50-C043-9989-9FCBEE125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6" y="200032"/>
            <a:ext cx="2300284" cy="230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ropbox\meizhouhuayu\pics\16.19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905000" y="1219200"/>
            <a:ext cx="1447800" cy="1447800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876800" y="1600201"/>
            <a:ext cx="99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latin typeface="Adobe Kaiti Std R" pitchFamily="18" charset="-128"/>
                <a:ea typeface="Adobe Kaiti Std R" pitchFamily="18" charset="-128"/>
              </a:rPr>
              <a:t>口</a:t>
            </a:r>
            <a:endParaRPr lang="en-US" sz="72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7" name="Picture 3" descr="C:\Users\Meishing\Dropbox\meizhouhuayu\pics\16.20.png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7239000" y="1371600"/>
            <a:ext cx="1474076" cy="12954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6" name="Cross 5"/>
          <p:cNvSpPr/>
          <p:nvPr/>
        </p:nvSpPr>
        <p:spPr>
          <a:xfrm>
            <a:off x="6172200" y="1905000"/>
            <a:ext cx="685800" cy="685800"/>
          </a:xfrm>
          <a:prstGeom prst="plus">
            <a:avLst>
              <a:gd name="adj" fmla="val 4220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qual 6"/>
          <p:cNvSpPr/>
          <p:nvPr/>
        </p:nvSpPr>
        <p:spPr>
          <a:xfrm>
            <a:off x="3886200" y="1828800"/>
            <a:ext cx="762000" cy="457200"/>
          </a:xfrm>
          <a:prstGeom prst="mathEqual">
            <a:avLst>
              <a:gd name="adj1" fmla="val 10617"/>
              <a:gd name="adj2" fmla="val 117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2800" y="3916740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>
                <a:latin typeface="Adobe Kaiti Std R" pitchFamily="18" charset="-128"/>
                <a:ea typeface="Adobe Kaiti Std R" pitchFamily="18" charset="-128"/>
              </a:rPr>
              <a:t>哪</a:t>
            </a:r>
            <a:r>
              <a:rPr lang="zh-CN" altLang="en-US" sz="9600" dirty="0">
                <a:latin typeface="Adobe Kaiti Std R" pitchFamily="18" charset="-128"/>
                <a:ea typeface="Adobe Kaiti Std R" pitchFamily="18" charset="-128"/>
              </a:rPr>
              <a:t>個</a:t>
            </a:r>
            <a:r>
              <a:rPr lang="en-US" altLang="zh-TW" sz="9600" dirty="0"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8" name="Picture 4" descr="C:\Users\Meishing\Dropbox\meizhouhuayu\第一冊mics\s1.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705601" y="3429000"/>
            <a:ext cx="3209925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2819400" y="1828800"/>
            <a:ext cx="457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153400" y="1828800"/>
            <a:ext cx="457200" cy="68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4841032-3272-9842-9C2A-66EC2CE46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87" y="4191001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990601"/>
            <a:ext cx="3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>
                <a:latin typeface="Adobe Kaiti Std R" pitchFamily="18" charset="-128"/>
                <a:ea typeface="Adobe Kaiti Std R" pitchFamily="18" charset="-128"/>
              </a:rPr>
              <a:t>哪</a:t>
            </a:r>
            <a:r>
              <a:rPr lang="zh-CN" altLang="en-US" sz="8000" dirty="0">
                <a:latin typeface="Adobe Kaiti Std R" pitchFamily="18" charset="-128"/>
                <a:ea typeface="Adobe Kaiti Std R" pitchFamily="18" charset="-128"/>
              </a:rPr>
              <a:t>個</a:t>
            </a:r>
            <a:r>
              <a:rPr lang="en-US" altLang="zh-TW" sz="8000" dirty="0"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8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" name="Picture 4" descr="C:\Users\Meishing\Dropbox\meizhouhuayu\第一冊mics\s1.9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400801" y="838201"/>
            <a:ext cx="2447925" cy="2091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Red apple by nicubunu - Photorealistic red apple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5181600"/>
            <a:ext cx="1371600" cy="1371600"/>
          </a:xfrm>
          <a:prstGeom prst="rect">
            <a:avLst/>
          </a:prstGeom>
          <a:noFill/>
        </p:spPr>
      </p:pic>
      <p:pic>
        <p:nvPicPr>
          <p:cNvPr id="5" name="Picture 4" descr="Red apple by nicubunu - Photorealistic red apple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733800"/>
            <a:ext cx="685800" cy="68580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2133600" y="3581400"/>
            <a:ext cx="1905000" cy="2362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" y="3733800"/>
            <a:ext cx="1219200" cy="274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800600" y="19050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那</a:t>
            </a:r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個</a:t>
            </a:r>
            <a:endParaRPr lang="en-US" altLang="zh-TW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590800" y="2971800"/>
            <a:ext cx="2057400" cy="1066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876800" y="43434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這個</a:t>
            </a:r>
            <a:endParaRPr lang="en-US" altLang="zh-TW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886200" y="5257800"/>
            <a:ext cx="9144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shing\Dropbox\meizhouhuayu\pics\16.1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990600"/>
            <a:ext cx="6830962" cy="1066800"/>
          </a:xfrm>
          <a:prstGeom prst="rect">
            <a:avLst/>
          </a:prstGeom>
          <a:noFill/>
        </p:spPr>
      </p:pic>
      <p:pic>
        <p:nvPicPr>
          <p:cNvPr id="19457" name="Picture 1" descr="C:\Users\Meishing\Dropbox\meizhouhuayu\pics\16.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813259" y="4114801"/>
            <a:ext cx="3587791" cy="22193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763000" y="4343400"/>
            <a:ext cx="685800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言立明</a:t>
            </a:r>
            <a:endParaRPr lang="en-US" sz="4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8001000" y="4953000"/>
            <a:ext cx="6096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58" name="Picture 2" descr="C:\Users\Meishing\Dropbox\meizhouhuayu\第一冊mics\girl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915400" y="838201"/>
            <a:ext cx="1143000" cy="14591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459" name="Picture 3" descr="C:\Users\Meishing\Dropbox\meizhouhuayu\課本故事圖檔\L2-3\Slide4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057401" y="2514600"/>
            <a:ext cx="1896533" cy="1422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460" name="Picture 4" descr="C:\Users\Meishing\Dropbox\meizhouhuayu\課本故事圖檔\L3-8 (1)\3.jp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133601" y="4572001"/>
            <a:ext cx="1806575" cy="18065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461" name="Picture 5" descr="C:\Users\Meishing\Dropbox\meizhouhuayu\課本故事圖檔\L4-1 (1)\401-s-03.JP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763000" y="2514600"/>
            <a:ext cx="1676400" cy="1676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eishing\Dropbox\meizhouhuayu\pics\16.1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52295"/>
          <a:stretch>
            <a:fillRect/>
          </a:stretch>
        </p:blipFill>
        <p:spPr bwMode="auto">
          <a:xfrm>
            <a:off x="1524000" y="1066800"/>
            <a:ext cx="8889350" cy="9144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52600" y="2743201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我會說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7409" name="Picture 1" descr="C:\Users\Meishing\Dropbox\meizhouhuayu\pics\6.4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886200" y="2209800"/>
            <a:ext cx="5257800" cy="42036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0" y="0"/>
            <a:ext cx="9144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C:\Users\Meishing\Dropbox\meizhouhuayu\pics\16.1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1066800"/>
            <a:ext cx="3886200" cy="2242782"/>
          </a:xfrm>
          <a:prstGeom prst="rect">
            <a:avLst/>
          </a:prstGeom>
          <a:noFill/>
        </p:spPr>
      </p:pic>
      <p:pic>
        <p:nvPicPr>
          <p:cNvPr id="16386" name="Picture 2" descr="C:\Users\Meishing\Dropbox\meizhouhuayu\pics\16.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934201" y="4267200"/>
            <a:ext cx="3176221" cy="1943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387" name="Picture 3" descr="C:\Users\Meishing\Dropbox\meizhouhuayu\課本故事圖檔\L2-3\Slide5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495800" y="3333750"/>
            <a:ext cx="2057400" cy="15430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388" name="Picture 4" descr="C:\Users\Meishing\Dropbox\meizhouhuayu\課本故事圖檔\L2-3\Slide11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848600" y="1676400"/>
            <a:ext cx="2101850" cy="15763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389" name="Picture 5" descr="C:\Users\Meishing\Dropbox\meizhouhuayu\課本故事圖檔\L2-5 (1)\Slide7.JP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495801" y="5105400"/>
            <a:ext cx="2066925" cy="15501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2" descr="C:\Users\Meishing\Dropbox\meizhouhuayu\pics\16.14.pn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 r="32500" b="53623"/>
          <a:stretch>
            <a:fillRect/>
          </a:stretch>
        </p:blipFill>
        <p:spPr bwMode="auto">
          <a:xfrm>
            <a:off x="1524000" y="0"/>
            <a:ext cx="7200900" cy="1066800"/>
          </a:xfrm>
          <a:prstGeom prst="rect">
            <a:avLst/>
          </a:prstGeom>
          <a:noFill/>
        </p:spPr>
      </p:pic>
      <p:pic>
        <p:nvPicPr>
          <p:cNvPr id="16391" name="Picture 7" descr="C:\Users\Meishing\Dropbox\meizhouhuayu\課本故事圖檔\L3-3 (1)\Slide6.JPG"/>
          <p:cNvPicPr>
            <a:picLocks noChangeAspect="1" noChangeArrowheads="1"/>
          </p:cNvPicPr>
          <p:nvPr/>
        </p:nvPicPr>
        <p:blipFill>
          <a:blip r:embed="rId10" cstate="print"/>
          <a:srcRect l="11562" r="13438" b="3194"/>
          <a:stretch>
            <a:fillRect/>
          </a:stretch>
        </p:blipFill>
        <p:spPr bwMode="auto">
          <a:xfrm>
            <a:off x="1828801" y="3886200"/>
            <a:ext cx="2303601" cy="22300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385" name="Picture 1" descr="C:\Users\Meishing\Dropbox\meizhouhuayu\第一冊mics\boy.png"/>
          <p:cNvPicPr>
            <a:picLocks noChangeAspect="1" noChangeArrowheads="1"/>
          </p:cNvPicPr>
          <p:nvPr/>
        </p:nvPicPr>
        <p:blipFill>
          <a:blip r:embed="rId11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096000" y="1524000"/>
            <a:ext cx="1295400" cy="16928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63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C:\Users\Meishing\Desktop\美洲華語\美洲一\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1948768" y="859312"/>
            <a:ext cx="8467715" cy="5998688"/>
          </a:xfrm>
          <a:prstGeom prst="rect">
            <a:avLst/>
          </a:prstGeom>
          <a:noFill/>
        </p:spPr>
      </p:pic>
      <p:pic>
        <p:nvPicPr>
          <p:cNvPr id="33797" name="Picture 5" descr="C:\Users\Meishing\Desktop\美洲華語\美洲一\1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6600058" y="2492896"/>
            <a:ext cx="3663401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2207568" y="3717032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7568" y="4725144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7568" y="5661248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79576" y="6597352"/>
            <a:ext cx="61206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79776" y="1772816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02 叮鈴鈴，上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eishing\Dropbox\meizhouhuayu\pics\16.1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26980" b="56000"/>
          <a:stretch>
            <a:fillRect/>
          </a:stretch>
        </p:blipFill>
        <p:spPr bwMode="auto">
          <a:xfrm>
            <a:off x="1524000" y="990600"/>
            <a:ext cx="3962400" cy="1037772"/>
          </a:xfrm>
          <a:prstGeom prst="rect">
            <a:avLst/>
          </a:prstGeom>
          <a:noFill/>
        </p:spPr>
      </p:pic>
      <p:pic>
        <p:nvPicPr>
          <p:cNvPr id="15362" name="Picture 2" descr="Short  Realistic Pencil by metalmarious - this is just a pencil I drew from heathenx's 81st screencast at &#10;http://screencasters.heathenx.org/episode-081/&#10;I liked how it looked so I thought I would upload it here.&#10;&#10;the original photoshop tutorial eren goksel made can be found here:&#10;http://psdtuts.com/tutorials/drawing/how-to-create-a-super-shiny-pencil-icon/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57200"/>
            <a:ext cx="3048000" cy="3810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2349910" y="5150029"/>
            <a:ext cx="3347884" cy="970553"/>
          </a:xfrm>
          <a:custGeom>
            <a:avLst/>
            <a:gdLst>
              <a:gd name="connsiteX0" fmla="*/ 0 w 3347884"/>
              <a:gd name="connsiteY0" fmla="*/ 218385 h 970553"/>
              <a:gd name="connsiteX1" fmla="*/ 206477 w 3347884"/>
              <a:gd name="connsiteY1" fmla="*/ 41404 h 970553"/>
              <a:gd name="connsiteX2" fmla="*/ 589935 w 3347884"/>
              <a:gd name="connsiteY2" fmla="*/ 159391 h 970553"/>
              <a:gd name="connsiteX3" fmla="*/ 634180 w 3347884"/>
              <a:gd name="connsiteY3" fmla="*/ 188888 h 970553"/>
              <a:gd name="connsiteX4" fmla="*/ 663677 w 3347884"/>
              <a:gd name="connsiteY4" fmla="*/ 247882 h 970553"/>
              <a:gd name="connsiteX5" fmla="*/ 619432 w 3347884"/>
              <a:gd name="connsiteY5" fmla="*/ 631340 h 970553"/>
              <a:gd name="connsiteX6" fmla="*/ 604684 w 3347884"/>
              <a:gd name="connsiteY6" fmla="*/ 587095 h 970553"/>
              <a:gd name="connsiteX7" fmla="*/ 648929 w 3347884"/>
              <a:gd name="connsiteY7" fmla="*/ 528101 h 970553"/>
              <a:gd name="connsiteX8" fmla="*/ 693174 w 3347884"/>
              <a:gd name="connsiteY8" fmla="*/ 439611 h 970553"/>
              <a:gd name="connsiteX9" fmla="*/ 796413 w 3347884"/>
              <a:gd name="connsiteY9" fmla="*/ 336372 h 970553"/>
              <a:gd name="connsiteX10" fmla="*/ 1032387 w 3347884"/>
              <a:gd name="connsiteY10" fmla="*/ 188888 h 970553"/>
              <a:gd name="connsiteX11" fmla="*/ 1194619 w 3347884"/>
              <a:gd name="connsiteY11" fmla="*/ 159391 h 970553"/>
              <a:gd name="connsiteX12" fmla="*/ 1238864 w 3347884"/>
              <a:gd name="connsiteY12" fmla="*/ 144643 h 970553"/>
              <a:gd name="connsiteX13" fmla="*/ 1342103 w 3347884"/>
              <a:gd name="connsiteY13" fmla="*/ 159391 h 970553"/>
              <a:gd name="connsiteX14" fmla="*/ 1371600 w 3347884"/>
              <a:gd name="connsiteY14" fmla="*/ 203637 h 970553"/>
              <a:gd name="connsiteX15" fmla="*/ 1386348 w 3347884"/>
              <a:gd name="connsiteY15" fmla="*/ 336372 h 970553"/>
              <a:gd name="connsiteX16" fmla="*/ 1401096 w 3347884"/>
              <a:gd name="connsiteY16" fmla="*/ 675585 h 970553"/>
              <a:gd name="connsiteX17" fmla="*/ 1445342 w 3347884"/>
              <a:gd name="connsiteY17" fmla="*/ 631340 h 970553"/>
              <a:gd name="connsiteX18" fmla="*/ 1504335 w 3347884"/>
              <a:gd name="connsiteY18" fmla="*/ 557598 h 970553"/>
              <a:gd name="connsiteX19" fmla="*/ 1696064 w 3347884"/>
              <a:gd name="connsiteY19" fmla="*/ 410114 h 970553"/>
              <a:gd name="connsiteX20" fmla="*/ 1769806 w 3347884"/>
              <a:gd name="connsiteY20" fmla="*/ 395366 h 970553"/>
              <a:gd name="connsiteX21" fmla="*/ 2197509 w 3347884"/>
              <a:gd name="connsiteY21" fmla="*/ 395366 h 970553"/>
              <a:gd name="connsiteX22" fmla="*/ 2227006 w 3347884"/>
              <a:gd name="connsiteY22" fmla="*/ 454359 h 970553"/>
              <a:gd name="connsiteX23" fmla="*/ 2256503 w 3347884"/>
              <a:gd name="connsiteY23" fmla="*/ 542849 h 970553"/>
              <a:gd name="connsiteX24" fmla="*/ 2241755 w 3347884"/>
              <a:gd name="connsiteY24" fmla="*/ 896811 h 970553"/>
              <a:gd name="connsiteX25" fmla="*/ 2227006 w 3347884"/>
              <a:gd name="connsiteY25" fmla="*/ 941056 h 970553"/>
              <a:gd name="connsiteX26" fmla="*/ 2212258 w 3347884"/>
              <a:gd name="connsiteY26" fmla="*/ 882062 h 970553"/>
              <a:gd name="connsiteX27" fmla="*/ 2256503 w 3347884"/>
              <a:gd name="connsiteY27" fmla="*/ 764075 h 970553"/>
              <a:gd name="connsiteX28" fmla="*/ 2934929 w 3347884"/>
              <a:gd name="connsiteY28" fmla="*/ 852566 h 970553"/>
              <a:gd name="connsiteX29" fmla="*/ 3156155 w 3347884"/>
              <a:gd name="connsiteY29" fmla="*/ 926307 h 970553"/>
              <a:gd name="connsiteX30" fmla="*/ 3303638 w 3347884"/>
              <a:gd name="connsiteY30" fmla="*/ 955804 h 970553"/>
              <a:gd name="connsiteX31" fmla="*/ 3347884 w 3347884"/>
              <a:gd name="connsiteY31" fmla="*/ 970553 h 97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347884" h="970553">
                <a:moveTo>
                  <a:pt x="0" y="218385"/>
                </a:moveTo>
                <a:cubicBezTo>
                  <a:pt x="68826" y="159391"/>
                  <a:pt x="117495" y="58706"/>
                  <a:pt x="206477" y="41404"/>
                </a:cubicBezTo>
                <a:cubicBezTo>
                  <a:pt x="419409" y="0"/>
                  <a:pt x="472242" y="75324"/>
                  <a:pt x="589935" y="159391"/>
                </a:cubicBezTo>
                <a:cubicBezTo>
                  <a:pt x="604359" y="169694"/>
                  <a:pt x="619432" y="179056"/>
                  <a:pt x="634180" y="188888"/>
                </a:cubicBezTo>
                <a:cubicBezTo>
                  <a:pt x="644012" y="208553"/>
                  <a:pt x="662832" y="225912"/>
                  <a:pt x="663677" y="247882"/>
                </a:cubicBezTo>
                <a:cubicBezTo>
                  <a:pt x="674925" y="540320"/>
                  <a:pt x="691865" y="486473"/>
                  <a:pt x="619432" y="631340"/>
                </a:cubicBezTo>
                <a:cubicBezTo>
                  <a:pt x="614516" y="616592"/>
                  <a:pt x="600413" y="602043"/>
                  <a:pt x="604684" y="587095"/>
                </a:cubicBezTo>
                <a:cubicBezTo>
                  <a:pt x="611437" y="563460"/>
                  <a:pt x="636282" y="549179"/>
                  <a:pt x="648929" y="528101"/>
                </a:cubicBezTo>
                <a:cubicBezTo>
                  <a:pt x="665896" y="499822"/>
                  <a:pt x="673067" y="465750"/>
                  <a:pt x="693174" y="439611"/>
                </a:cubicBezTo>
                <a:cubicBezTo>
                  <a:pt x="722847" y="401036"/>
                  <a:pt x="762000" y="370785"/>
                  <a:pt x="796413" y="336372"/>
                </a:cubicBezTo>
                <a:cubicBezTo>
                  <a:pt x="868002" y="264782"/>
                  <a:pt x="911270" y="209074"/>
                  <a:pt x="1032387" y="188888"/>
                </a:cubicBezTo>
                <a:cubicBezTo>
                  <a:pt x="1071849" y="182311"/>
                  <a:pt x="1153381" y="169701"/>
                  <a:pt x="1194619" y="159391"/>
                </a:cubicBezTo>
                <a:cubicBezTo>
                  <a:pt x="1209701" y="155620"/>
                  <a:pt x="1224116" y="149559"/>
                  <a:pt x="1238864" y="144643"/>
                </a:cubicBezTo>
                <a:cubicBezTo>
                  <a:pt x="1273277" y="149559"/>
                  <a:pt x="1310337" y="145273"/>
                  <a:pt x="1342103" y="159391"/>
                </a:cubicBezTo>
                <a:cubicBezTo>
                  <a:pt x="1358301" y="166590"/>
                  <a:pt x="1367301" y="186441"/>
                  <a:pt x="1371600" y="203637"/>
                </a:cubicBezTo>
                <a:cubicBezTo>
                  <a:pt x="1382397" y="246825"/>
                  <a:pt x="1381432" y="292127"/>
                  <a:pt x="1386348" y="336372"/>
                </a:cubicBezTo>
                <a:cubicBezTo>
                  <a:pt x="1391264" y="449443"/>
                  <a:pt x="1378900" y="564605"/>
                  <a:pt x="1401096" y="675585"/>
                </a:cubicBezTo>
                <a:cubicBezTo>
                  <a:pt x="1405187" y="696037"/>
                  <a:pt x="1431607" y="647037"/>
                  <a:pt x="1445342" y="631340"/>
                </a:cubicBezTo>
                <a:cubicBezTo>
                  <a:pt x="1466071" y="607650"/>
                  <a:pt x="1483422" y="581125"/>
                  <a:pt x="1504335" y="557598"/>
                </a:cubicBezTo>
                <a:cubicBezTo>
                  <a:pt x="1559872" y="495119"/>
                  <a:pt x="1618697" y="448797"/>
                  <a:pt x="1696064" y="410114"/>
                </a:cubicBezTo>
                <a:cubicBezTo>
                  <a:pt x="1718485" y="398904"/>
                  <a:pt x="1745225" y="400282"/>
                  <a:pt x="1769806" y="395366"/>
                </a:cubicBezTo>
                <a:cubicBezTo>
                  <a:pt x="1925362" y="317588"/>
                  <a:pt x="1883807" y="325655"/>
                  <a:pt x="2197509" y="395366"/>
                </a:cubicBezTo>
                <a:cubicBezTo>
                  <a:pt x="2218971" y="400135"/>
                  <a:pt x="2218841" y="433946"/>
                  <a:pt x="2227006" y="454359"/>
                </a:cubicBezTo>
                <a:cubicBezTo>
                  <a:pt x="2238554" y="483227"/>
                  <a:pt x="2256503" y="542849"/>
                  <a:pt x="2256503" y="542849"/>
                </a:cubicBezTo>
                <a:cubicBezTo>
                  <a:pt x="2251587" y="660836"/>
                  <a:pt x="2250479" y="779044"/>
                  <a:pt x="2241755" y="896811"/>
                </a:cubicBezTo>
                <a:cubicBezTo>
                  <a:pt x="2240607" y="912315"/>
                  <a:pt x="2240911" y="948009"/>
                  <a:pt x="2227006" y="941056"/>
                </a:cubicBezTo>
                <a:cubicBezTo>
                  <a:pt x="2208876" y="931991"/>
                  <a:pt x="2217174" y="901727"/>
                  <a:pt x="2212258" y="882062"/>
                </a:cubicBezTo>
                <a:cubicBezTo>
                  <a:pt x="2227006" y="842733"/>
                  <a:pt x="2214794" y="769040"/>
                  <a:pt x="2256503" y="764075"/>
                </a:cubicBezTo>
                <a:cubicBezTo>
                  <a:pt x="2813816" y="697728"/>
                  <a:pt x="2665691" y="754662"/>
                  <a:pt x="2934929" y="852566"/>
                </a:cubicBezTo>
                <a:cubicBezTo>
                  <a:pt x="3007980" y="879130"/>
                  <a:pt x="3079934" y="911063"/>
                  <a:pt x="3156155" y="926307"/>
                </a:cubicBezTo>
                <a:cubicBezTo>
                  <a:pt x="3205316" y="936139"/>
                  <a:pt x="3256076" y="939950"/>
                  <a:pt x="3303638" y="955804"/>
                </a:cubicBezTo>
                <a:lnTo>
                  <a:pt x="3347884" y="970553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309 0.17639 C -0.41632 0.16713 -0.40938 0.1581 -0.39896 0.15694 C -0.38854 0.15579 -0.36754 0.15671 -0.36025 0.16991 C -0.35295 0.1831 -0.35868 0.23125 -0.35539 0.23657 C -0.35209 0.2419 -0.35104 0.2125 -0.3408 0.20208 C -0.33056 0.19167 -0.30556 0.17569 -0.2941 0.17431 C -0.28264 0.17292 -0.27535 0.18032 -0.27153 0.19352 C -0.26771 0.20671 -0.27587 0.25162 -0.27153 0.2537 C -0.26719 0.25579 -0.25591 0.21435 -0.24566 0.20648 C -0.23542 0.19861 -0.22066 0.20532 -0.21025 0.20648 C -0.19983 0.20764 -0.18785 0.20625 -0.18282 0.21296 C -0.17778 0.21968 -0.18039 0.23542 -0.17952 0.24722 C -0.17865 0.25903 -0.17813 0.28102 -0.17795 0.2838 C -0.17778 0.28657 -0.18229 0.26921 -0.17795 0.26458 C -0.17361 0.25995 -0.16146 0.25602 -0.15209 0.25602 C -0.14271 0.25602 -0.13664 0.2581 -0.12153 0.26458 C -0.10643 0.27106 -0.0717 0.28958 -0.06181 0.29468 " pathEditMode="relative" ptsTypes="aaaaaaaaaaaaaaaaA">
                                      <p:cBhvr>
                                        <p:cTn id="15" dur="5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14800" y="5105400"/>
            <a:ext cx="3352800" cy="1295400"/>
          </a:xfrm>
          <a:prstGeom prst="ellipse">
            <a:avLst/>
          </a:prstGeom>
          <a:solidFill>
            <a:srgbClr val="FF66FF"/>
          </a:solidFill>
          <a:ln>
            <a:solidFill>
              <a:srgbClr val="FF33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C:\Users\Meishing\Dropbox\meizhouhuayu\pics\16.1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54135"/>
          <a:stretch>
            <a:fillRect/>
          </a:stretch>
        </p:blipFill>
        <p:spPr bwMode="auto">
          <a:xfrm>
            <a:off x="1524000" y="1066800"/>
            <a:ext cx="5351489" cy="1066800"/>
          </a:xfrm>
          <a:prstGeom prst="rect">
            <a:avLst/>
          </a:prstGeom>
          <a:noFill/>
        </p:spPr>
      </p:pic>
      <p:pic>
        <p:nvPicPr>
          <p:cNvPr id="2" name="Picture 2" descr="Girl in red dress by wuhon - Smiling girl in red dress and blue sho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2819401"/>
            <a:ext cx="2057400" cy="290798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eishing\Dropbox\meizhouhuayu\pics\16.1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1066801"/>
            <a:ext cx="3200400" cy="1923473"/>
          </a:xfrm>
          <a:prstGeom prst="rect">
            <a:avLst/>
          </a:prstGeom>
          <a:noFill/>
        </p:spPr>
      </p:pic>
      <p:pic>
        <p:nvPicPr>
          <p:cNvPr id="13313" name="Picture 1" descr="C:\Users\Meishing\Dropbox\meizhouhuayu\課本故事圖檔\L4-1 (1)\401-s-02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029200" y="1066800"/>
            <a:ext cx="1828800" cy="1828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314" name="Picture 2" descr="C:\Users\Meishing\Dropbox\meizhouhuayu\課本故事圖檔\L2-3\Slide2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343400" y="4343401"/>
            <a:ext cx="2586038" cy="19395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315" name="Picture 3" descr="C:\Users\Meishing\Dropbox\meizhouhuayu\課本故事圖檔\L4-2 (1)\402-s-09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696200" y="4038600"/>
            <a:ext cx="2128838" cy="21288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316" name="Picture 4" descr="C:\Users\Meishing\Dropbox\meizhouhuayu\課本故事圖檔\L4-3 (1)\403-s-02.jp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981200" y="3810000"/>
            <a:ext cx="1752600" cy="1752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317" name="Picture 5" descr="C:\Users\Meishing\Dropbox\meizhouhuayu\課本故事圖檔\L5-2 (1)\502-p-13.jp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 l="6130" t="7273" r="11111" b="5454"/>
          <a:stretch>
            <a:fillRect/>
          </a:stretch>
        </p:blipFill>
        <p:spPr bwMode="auto">
          <a:xfrm>
            <a:off x="7772400" y="990600"/>
            <a:ext cx="2057400" cy="1828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9" name="Straight Arrow Connector 8"/>
          <p:cNvCxnSpPr/>
          <p:nvPr/>
        </p:nvCxnSpPr>
        <p:spPr>
          <a:xfrm flipV="1">
            <a:off x="5181600" y="2133600"/>
            <a:ext cx="838200" cy="1752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eishing\Dropbox\meizhouhuayu\pics\16.1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29642" b="58824"/>
          <a:stretch>
            <a:fillRect/>
          </a:stretch>
        </p:blipFill>
        <p:spPr bwMode="auto">
          <a:xfrm>
            <a:off x="1524000" y="1066800"/>
            <a:ext cx="4114800" cy="1066800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4343400" y="5334000"/>
            <a:ext cx="3352800" cy="1219200"/>
          </a:xfrm>
          <a:prstGeom prst="ellipse">
            <a:avLst/>
          </a:prstGeom>
          <a:solidFill>
            <a:schemeClr val="accent1"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620000" y="1219200"/>
            <a:ext cx="1524000" cy="533400"/>
          </a:xfrm>
          <a:prstGeom prst="ellipse">
            <a:avLst/>
          </a:prstGeom>
          <a:solidFill>
            <a:schemeClr val="accent1"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Red apple by nicubunu - Photorealistic red apple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5181600"/>
            <a:ext cx="1371600" cy="1371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290" name="Picture 2" descr="Rucksack by rdevries - An image of a rucksac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1" y="685800"/>
            <a:ext cx="762001" cy="932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Straight Connector 7"/>
          <p:cNvCxnSpPr>
            <a:stCxn id="4" idx="2"/>
          </p:cNvCxnSpPr>
          <p:nvPr/>
        </p:nvCxnSpPr>
        <p:spPr>
          <a:xfrm flipH="1">
            <a:off x="4343400" y="1485900"/>
            <a:ext cx="3276600" cy="4305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3" idx="6"/>
          </p:cNvCxnSpPr>
          <p:nvPr/>
        </p:nvCxnSpPr>
        <p:spPr>
          <a:xfrm flipH="1">
            <a:off x="7696200" y="1524000"/>
            <a:ext cx="1447800" cy="441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eishing\Dropbox\meizhouhuayu\pics\16.18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52941"/>
          <a:stretch>
            <a:fillRect/>
          </a:stretch>
        </p:blipFill>
        <p:spPr bwMode="auto">
          <a:xfrm>
            <a:off x="1524000" y="990600"/>
            <a:ext cx="5482828" cy="1143000"/>
          </a:xfrm>
          <a:prstGeom prst="rect">
            <a:avLst/>
          </a:prstGeom>
          <a:noFill/>
        </p:spPr>
      </p:pic>
      <p:pic>
        <p:nvPicPr>
          <p:cNvPr id="11265" name="Picture 1" descr="C:\Users\Meishing\Dropbox\meizhouhuayu\pics\13.2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012103" y="1371600"/>
            <a:ext cx="2074873" cy="190500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 flipH="1">
            <a:off x="4267200" y="3048000"/>
            <a:ext cx="4724400" cy="381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524000" y="3200400"/>
            <a:ext cx="6705600" cy="3429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1524000" y="2743200"/>
            <a:ext cx="7010400" cy="2209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9601200" y="990600"/>
            <a:ext cx="457200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C:\Users\Meishing\Desktop\美洲華語\美洲一\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1524000" y="1052736"/>
            <a:ext cx="9040716" cy="5616624"/>
          </a:xfrm>
          <a:prstGeom prst="rect">
            <a:avLst/>
          </a:prstGeom>
          <a:noFill/>
        </p:spPr>
      </p:pic>
      <p:pic>
        <p:nvPicPr>
          <p:cNvPr id="34821" name="Picture 5" descr="C:\Users\Meishing\Desktop\美洲華語\美洲一\2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t="4165" r="2021" b="4209"/>
          <a:stretch>
            <a:fillRect/>
          </a:stretch>
        </p:blipFill>
        <p:spPr bwMode="auto">
          <a:xfrm>
            <a:off x="1562770" y="1196752"/>
            <a:ext cx="4173191" cy="3960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6023992" y="2636912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023992" y="3861048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23992" y="5085184"/>
            <a:ext cx="41764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47728" y="6309320"/>
            <a:ext cx="64087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87688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叮鈴鈴！下課了！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31704" y="1052736"/>
            <a:ext cx="56886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02 叮鈴鈴，下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743201"/>
            <a:ext cx="8305800" cy="117728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6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唸一唸：我和我的朋友</a:t>
            </a:r>
            <a:endParaRPr lang="en-US" sz="6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ropbox\meizhouhuayu\pics\16.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6934200" cy="3597710"/>
          </a:xfrm>
          <a:prstGeom prst="rect">
            <a:avLst/>
          </a:prstGeom>
          <a:noFill/>
        </p:spPr>
      </p:pic>
      <p:pic>
        <p:nvPicPr>
          <p:cNvPr id="1028" name="Picture 4" descr="C:\Users\Meishing\Dropbox\meizhouhuayu\pics\16.5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5152421"/>
            <a:ext cx="7772400" cy="1705579"/>
          </a:xfrm>
          <a:prstGeom prst="rect">
            <a:avLst/>
          </a:prstGeom>
          <a:noFill/>
        </p:spPr>
      </p:pic>
      <p:pic>
        <p:nvPicPr>
          <p:cNvPr id="1029" name="Picture 5" descr="C:\Users\Meishing\Dropbox\meizhouhuayu\pics\16.2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862954" y="0"/>
            <a:ext cx="2805047" cy="1735138"/>
          </a:xfrm>
          <a:prstGeom prst="rect">
            <a:avLst/>
          </a:prstGeom>
          <a:noFill/>
        </p:spPr>
      </p:pic>
      <p:pic>
        <p:nvPicPr>
          <p:cNvPr id="1030" name="Picture 6" descr="C:\Users\Meishing\Dropbox\meizhouhuayu\pics\16.4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305800" y="1828801"/>
            <a:ext cx="2362200" cy="1632173"/>
          </a:xfrm>
          <a:prstGeom prst="rect">
            <a:avLst/>
          </a:prstGeom>
          <a:noFill/>
        </p:spPr>
      </p:pic>
      <p:pic>
        <p:nvPicPr>
          <p:cNvPr id="1027" name="Picture 3" descr="C:\Users\Meishing\Dropbox\meizhouhuayu\pics\16.3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3429000"/>
            <a:ext cx="7623089" cy="1676400"/>
          </a:xfrm>
          <a:prstGeom prst="rect">
            <a:avLst/>
          </a:prstGeom>
          <a:noFill/>
        </p:spPr>
      </p:pic>
      <p:pic>
        <p:nvPicPr>
          <p:cNvPr id="1031" name="Picture 7" descr="C:\Users\Meishing\Dropbox\meizhouhuayu\pics\16.6.pn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 l="12658" t="4735" r="2532" b="6293"/>
          <a:stretch>
            <a:fillRect/>
          </a:stretch>
        </p:blipFill>
        <p:spPr bwMode="auto">
          <a:xfrm>
            <a:off x="8763000" y="3810000"/>
            <a:ext cx="1905000" cy="1447800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524000" y="685800"/>
            <a:ext cx="495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24000" y="1600200"/>
            <a:ext cx="373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24000" y="2514600"/>
            <a:ext cx="647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1027" idx="0"/>
          </p:cNvCxnSpPr>
          <p:nvPr/>
        </p:nvCxnSpPr>
        <p:spPr>
          <a:xfrm>
            <a:off x="1524001" y="3429000"/>
            <a:ext cx="38115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24000" y="4191000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24000" y="5029200"/>
            <a:ext cx="3657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524000" y="5867400"/>
            <a:ext cx="739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24000" y="6705600"/>
            <a:ext cx="403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934200" y="609600"/>
            <a:ext cx="38100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2-15 第八單元 第十六課 念一念 我和我的朋友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0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0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5" presetClass="emph" presetSubtype="0" repeatCount="5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9000"/>
                            </p:stCondLst>
                            <p:childTnLst>
                              <p:par>
                                <p:cTn id="5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3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ropbox\meizhouhuayu\pics\16.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6934200" cy="3597710"/>
          </a:xfrm>
          <a:prstGeom prst="rect">
            <a:avLst/>
          </a:prstGeom>
          <a:noFill/>
        </p:spPr>
      </p:pic>
      <p:pic>
        <p:nvPicPr>
          <p:cNvPr id="1028" name="Picture 4" descr="C:\Users\Meishing\Dropbox\meizhouhuayu\pics\16.5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5152421"/>
            <a:ext cx="7772400" cy="1705579"/>
          </a:xfrm>
          <a:prstGeom prst="rect">
            <a:avLst/>
          </a:prstGeom>
          <a:noFill/>
        </p:spPr>
      </p:pic>
      <p:pic>
        <p:nvPicPr>
          <p:cNvPr id="1029" name="Picture 5" descr="C:\Users\Meishing\Dropbox\meizhouhuayu\pics\16.2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862954" y="0"/>
            <a:ext cx="2805047" cy="1735138"/>
          </a:xfrm>
          <a:prstGeom prst="rect">
            <a:avLst/>
          </a:prstGeom>
          <a:noFill/>
        </p:spPr>
      </p:pic>
      <p:pic>
        <p:nvPicPr>
          <p:cNvPr id="1030" name="Picture 6" descr="C:\Users\Meishing\Dropbox\meizhouhuayu\pics\16.4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305800" y="1828801"/>
            <a:ext cx="2362200" cy="1632173"/>
          </a:xfrm>
          <a:prstGeom prst="rect">
            <a:avLst/>
          </a:prstGeom>
          <a:noFill/>
        </p:spPr>
      </p:pic>
      <p:pic>
        <p:nvPicPr>
          <p:cNvPr id="1027" name="Picture 3" descr="C:\Users\Meishing\Dropbox\meizhouhuayu\pics\16.3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3429000"/>
            <a:ext cx="7623089" cy="1676400"/>
          </a:xfrm>
          <a:prstGeom prst="rect">
            <a:avLst/>
          </a:prstGeom>
          <a:noFill/>
        </p:spPr>
      </p:pic>
      <p:pic>
        <p:nvPicPr>
          <p:cNvPr id="1031" name="Picture 7" descr="C:\Users\Meishing\Dropbox\meizhouhuayu\pics\16.6.pn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 l="12658" t="4735" r="2532" b="6293"/>
          <a:stretch>
            <a:fillRect/>
          </a:stretch>
        </p:blipFill>
        <p:spPr bwMode="auto">
          <a:xfrm>
            <a:off x="8763000" y="3810000"/>
            <a:ext cx="1905000" cy="1447800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524000" y="685800"/>
            <a:ext cx="495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24000" y="1600200"/>
            <a:ext cx="373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24000" y="2514600"/>
            <a:ext cx="647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1027" idx="0"/>
          </p:cNvCxnSpPr>
          <p:nvPr/>
        </p:nvCxnSpPr>
        <p:spPr>
          <a:xfrm>
            <a:off x="1524001" y="3429000"/>
            <a:ext cx="38115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24000" y="4191000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24000" y="5029200"/>
            <a:ext cx="3657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524000" y="5867400"/>
            <a:ext cx="739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24000" y="6705600"/>
            <a:ext cx="449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934200" y="609600"/>
            <a:ext cx="38100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2-15 第八單元 第十六課 念一念 我和我的朋友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5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emph" presetSubtype="0" repeatCount="5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5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4500"/>
                            </p:stCondLst>
                            <p:childTnLst>
                              <p:par>
                                <p:cTn id="5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ropbox\meizhouhuayu\pics\16.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21267" b="92652"/>
          <a:stretch>
            <a:fillRect/>
          </a:stretch>
        </p:blipFill>
        <p:spPr bwMode="auto">
          <a:xfrm>
            <a:off x="1524001" y="2590800"/>
            <a:ext cx="6742781" cy="762000"/>
          </a:xfrm>
          <a:prstGeom prst="rect">
            <a:avLst/>
          </a:prstGeom>
          <a:noFill/>
        </p:spPr>
      </p:pic>
      <p:pic>
        <p:nvPicPr>
          <p:cNvPr id="3074" name="Picture 2" descr="C:\Users\Meishing\Dropbox\meizhouhuayu\pics\16.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114800" y="4648200"/>
            <a:ext cx="3295650" cy="203861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0" y="3352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姓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名</a:t>
            </a:r>
            <a:endParaRPr lang="en-US" altLang="zh-TW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67600" y="4800601"/>
            <a:ext cx="45720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言立明</a:t>
            </a:r>
            <a:endParaRPr lang="en-US" sz="28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4648201"/>
            <a:ext cx="45720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江禾中</a:t>
            </a:r>
            <a:endParaRPr lang="en-US" sz="28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4495801"/>
            <a:ext cx="45720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林友友</a:t>
            </a:r>
            <a:endParaRPr lang="en-US" sz="28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82E1A3-C0F3-894C-AE40-E925B7AEC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499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ropbox\meizhouhuayu\pics\16.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14911" r="29601" b="76487"/>
          <a:stretch>
            <a:fillRect/>
          </a:stretch>
        </p:blipFill>
        <p:spPr bwMode="auto">
          <a:xfrm>
            <a:off x="1524001" y="2590800"/>
            <a:ext cx="5664835" cy="838200"/>
          </a:xfrm>
          <a:prstGeom prst="rect">
            <a:avLst/>
          </a:prstGeom>
          <a:noFill/>
        </p:spPr>
      </p:pic>
      <p:pic>
        <p:nvPicPr>
          <p:cNvPr id="4098" name="Picture 2" descr="C:\Users\Meishing\Dropbox\meizhouhuayu\pics\16.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001000" y="914401"/>
            <a:ext cx="2225170" cy="171767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76800" y="3352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方</a:t>
            </a:r>
            <a:r>
              <a:rPr lang="zh-TW" altLang="en-US" sz="60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言</a:t>
            </a:r>
            <a:endParaRPr lang="en-US" altLang="zh-TW" sz="6000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01000" y="28956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語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言</a:t>
            </a:r>
            <a:endParaRPr lang="en-US" altLang="zh-TW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609600"/>
            <a:ext cx="289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0B8B11"/>
                </a:solidFill>
                <a:latin typeface="Adobe Kaiti Std R" pitchFamily="18" charset="-128"/>
                <a:ea typeface="Adobe Kaiti Std R" pitchFamily="18" charset="-128"/>
              </a:rPr>
              <a:t>言</a:t>
            </a:r>
            <a:endParaRPr lang="en-US" sz="12000" dirty="0">
              <a:solidFill>
                <a:srgbClr val="0B8B1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7200" y="1371601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口</a:t>
            </a:r>
            <a:endParaRPr lang="en-US" sz="72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100" name="Picture 4" descr="http://upload.wikimedia.org/wikipedia/commons/5/5a/Map_of_China_%281912-1949%2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4495800"/>
            <a:ext cx="4038600" cy="2153084"/>
          </a:xfrm>
          <a:prstGeom prst="rect">
            <a:avLst/>
          </a:prstGeom>
          <a:noFill/>
        </p:spPr>
      </p:pic>
      <p:pic>
        <p:nvPicPr>
          <p:cNvPr id="4102" name="Picture 6" descr="talking sign by frankes - A symbol for talk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8600" y="4800600"/>
            <a:ext cx="685800" cy="548640"/>
          </a:xfrm>
          <a:prstGeom prst="wedgeEllipseCallout">
            <a:avLst/>
          </a:prstGeom>
          <a:noFill/>
        </p:spPr>
      </p:pic>
      <p:pic>
        <p:nvPicPr>
          <p:cNvPr id="11" name="Picture 6" descr="talking sign by frankes - A symbol for talk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96200" y="5943600"/>
            <a:ext cx="685800" cy="548640"/>
          </a:xfrm>
          <a:prstGeom prst="rect">
            <a:avLst/>
          </a:prstGeom>
          <a:noFill/>
        </p:spPr>
      </p:pic>
      <p:pic>
        <p:nvPicPr>
          <p:cNvPr id="12" name="Picture 6" descr="talking sign by frankes - A symbol for talk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33800" y="4191000"/>
            <a:ext cx="685800" cy="548640"/>
          </a:xfrm>
          <a:prstGeom prst="rect">
            <a:avLst/>
          </a:prstGeom>
          <a:noFill/>
        </p:spPr>
      </p:pic>
      <p:pic>
        <p:nvPicPr>
          <p:cNvPr id="13" name="Picture 6" descr="talking sign by frankes - A symbol for talk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5791200"/>
            <a:ext cx="685800" cy="548640"/>
          </a:xfrm>
          <a:prstGeom prst="rect">
            <a:avLst/>
          </a:prstGeom>
          <a:noFill/>
        </p:spPr>
      </p:pic>
      <p:sp>
        <p:nvSpPr>
          <p:cNvPr id="14" name="Rectangular Callout 13"/>
          <p:cNvSpPr/>
          <p:nvPr/>
        </p:nvSpPr>
        <p:spPr>
          <a:xfrm>
            <a:off x="7620000" y="4800600"/>
            <a:ext cx="990600" cy="609600"/>
          </a:xfrm>
          <a:prstGeom prst="wedgeRectCallout">
            <a:avLst>
              <a:gd name="adj1" fmla="val -120585"/>
              <a:gd name="adj2" fmla="val 85081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ular Callout 14"/>
          <p:cNvSpPr/>
          <p:nvPr/>
        </p:nvSpPr>
        <p:spPr>
          <a:xfrm>
            <a:off x="3048000" y="5791200"/>
            <a:ext cx="990600" cy="609600"/>
          </a:xfrm>
          <a:prstGeom prst="wedgeRectCallout">
            <a:avLst>
              <a:gd name="adj1" fmla="val 215892"/>
              <a:gd name="adj2" fmla="val 24597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ular Callout 15"/>
          <p:cNvSpPr/>
          <p:nvPr/>
        </p:nvSpPr>
        <p:spPr>
          <a:xfrm>
            <a:off x="3505200" y="4191000"/>
            <a:ext cx="990600" cy="609600"/>
          </a:xfrm>
          <a:prstGeom prst="wedgeRectCallout">
            <a:avLst>
              <a:gd name="adj1" fmla="val 123584"/>
              <a:gd name="adj2" fmla="val 177017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ular Callout 16"/>
          <p:cNvSpPr/>
          <p:nvPr/>
        </p:nvSpPr>
        <p:spPr>
          <a:xfrm>
            <a:off x="7391400" y="5943600"/>
            <a:ext cx="990600" cy="609600"/>
          </a:xfrm>
          <a:prstGeom prst="wedgeRectCallout">
            <a:avLst>
              <a:gd name="adj1" fmla="val -80386"/>
              <a:gd name="adj2" fmla="val 2823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F940918-237E-7F4B-B4FC-70ED86363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05" y="211605"/>
            <a:ext cx="2319992" cy="231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ropbox\meizhouhuayu\pics\16.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30717" r="38758" b="62401"/>
          <a:stretch>
            <a:fillRect/>
          </a:stretch>
        </p:blipFill>
        <p:spPr bwMode="auto">
          <a:xfrm>
            <a:off x="1524000" y="2590800"/>
            <a:ext cx="5943600" cy="808768"/>
          </a:xfrm>
          <a:prstGeom prst="rect">
            <a:avLst/>
          </a:prstGeom>
          <a:noFill/>
        </p:spPr>
      </p:pic>
      <p:pic>
        <p:nvPicPr>
          <p:cNvPr id="5122" name="Picture 2" descr="C:\Users\Meishing\Dropbox\meizhouhuayu\pics\16.8.pn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 b="3664"/>
          <a:stretch>
            <a:fillRect/>
          </a:stretch>
        </p:blipFill>
        <p:spPr bwMode="auto">
          <a:xfrm>
            <a:off x="9067801" y="838200"/>
            <a:ext cx="1205221" cy="1295400"/>
          </a:xfrm>
          <a:prstGeom prst="rect">
            <a:avLst/>
          </a:prstGeom>
          <a:noFill/>
        </p:spPr>
      </p:pic>
      <p:pic>
        <p:nvPicPr>
          <p:cNvPr id="5123" name="Picture 3" descr="C:\Users\Meishing\Dropbox\meizhouhuayu\pics\16.11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65342"/>
          <a:stretch>
            <a:fillRect/>
          </a:stretch>
        </p:blipFill>
        <p:spPr bwMode="auto">
          <a:xfrm>
            <a:off x="1524000" y="3277086"/>
            <a:ext cx="2362200" cy="3580915"/>
          </a:xfrm>
          <a:prstGeom prst="rect">
            <a:avLst/>
          </a:prstGeom>
          <a:noFill/>
        </p:spPr>
      </p:pic>
      <p:pic>
        <p:nvPicPr>
          <p:cNvPr id="6" name="Picture 3" descr="C:\Users\Meishing\Dropbox\meizhouhuayu\pics\16.11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68696" r="3354" b="36162"/>
          <a:stretch>
            <a:fillRect/>
          </a:stretch>
        </p:blipFill>
        <p:spPr bwMode="auto">
          <a:xfrm>
            <a:off x="4038600" y="609600"/>
            <a:ext cx="1600200" cy="19202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81400" y="381000"/>
            <a:ext cx="2895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0" dirty="0">
                <a:solidFill>
                  <a:srgbClr val="0B8B11"/>
                </a:solidFill>
                <a:latin typeface="Adobe Kaiti Std R" pitchFamily="18" charset="-128"/>
                <a:ea typeface="Adobe Kaiti Std R" pitchFamily="18" charset="-128"/>
              </a:rPr>
              <a:t>立</a:t>
            </a:r>
            <a:endParaRPr lang="en-US" sz="18000" dirty="0">
              <a:solidFill>
                <a:srgbClr val="0B8B1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125" name="Picture 5" descr="Panic by kablam - Drawn by pencilsauce.com using Inkscape 0.47 from inkscape.or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201" y="4800600"/>
            <a:ext cx="1533525" cy="18673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127" name="Picture 7" descr="https://encrypted-tbn0.gstatic.com/images?q=tbn:ANd9GcQ4B7uxS8wIEenW3JgsJOaYMD7-2gOlqi16YcfgPNtqX0VizgBV"/>
          <p:cNvPicPr>
            <a:picLocks noChangeAspect="1" noChangeArrowheads="1"/>
          </p:cNvPicPr>
          <p:nvPr/>
        </p:nvPicPr>
        <p:blipFill>
          <a:blip r:embed="rId8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724401" y="5257801"/>
            <a:ext cx="2028825" cy="13510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9" name="Picture 9" descr="http://upload.wikimedia.org/wikipedia/commons/4/4d/Honor_Guards_of_ROCAF_Standing_on_Chih_Hang_Air_Force_Base_Apron_20130601a.jp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 b="19075"/>
          <a:stretch>
            <a:fillRect/>
          </a:stretch>
        </p:blipFill>
        <p:spPr bwMode="auto">
          <a:xfrm>
            <a:off x="7772401" y="2438400"/>
            <a:ext cx="2634615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5105400" y="36576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立</a:t>
            </a:r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刻</a:t>
            </a:r>
            <a:endParaRPr lang="en-US" altLang="zh-TW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81800" y="1066801"/>
            <a:ext cx="19050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立正</a:t>
            </a:r>
            <a:endParaRPr lang="en-US" altLang="zh-TW" sz="6000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19619ED-30AE-2042-A129-E9237C4F2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92" y="256114"/>
            <a:ext cx="2172107" cy="217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{396FF089-7964-7D4E-BB51-1272150D1C44}tf10001120</Template>
  <TotalTime>9543</TotalTime>
  <Words>109</Words>
  <Application>Microsoft Macintosh PowerPoint</Application>
  <PresentationFormat>Widescreen</PresentationFormat>
  <Paragraphs>60</Paragraphs>
  <Slides>25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Adobe Kaiti Std R</vt:lpstr>
      <vt:lpstr>華康楷書體注音</vt:lpstr>
      <vt:lpstr>Arial</vt:lpstr>
      <vt:lpstr>Calibri</vt:lpstr>
      <vt:lpstr>Gill Sans MT</vt:lpstr>
      <vt:lpstr>Parcel</vt:lpstr>
      <vt:lpstr>美洲華語第一冊</vt:lpstr>
      <vt:lpstr>PowerPoint Presentation</vt:lpstr>
      <vt:lpstr>唸一唸：我和我的朋友</vt:lpstr>
      <vt:lpstr>PowerPoint Presentation</vt:lpstr>
      <vt:lpstr>PowerPoint Presentation</vt:lpstr>
      <vt:lpstr>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句子練習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Ian Liu</cp:lastModifiedBy>
  <cp:revision>103</cp:revision>
  <dcterms:created xsi:type="dcterms:W3CDTF">2014-03-12T20:49:20Z</dcterms:created>
  <dcterms:modified xsi:type="dcterms:W3CDTF">2021-04-07T23:28:02Z</dcterms:modified>
</cp:coreProperties>
</file>